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60" r:id="rId1"/>
  </p:sldMasterIdLst>
  <p:notesMasterIdLst>
    <p:notesMasterId r:id="rId23"/>
  </p:notesMasterIdLst>
  <p:sldIdLst>
    <p:sldId id="256" r:id="rId2"/>
    <p:sldId id="258" r:id="rId3"/>
    <p:sldId id="265" r:id="rId4"/>
    <p:sldId id="268" r:id="rId5"/>
    <p:sldId id="269" r:id="rId6"/>
    <p:sldId id="270" r:id="rId7"/>
    <p:sldId id="262" r:id="rId8"/>
    <p:sldId id="263" r:id="rId9"/>
    <p:sldId id="260" r:id="rId10"/>
    <p:sldId id="259" r:id="rId11"/>
    <p:sldId id="267" r:id="rId12"/>
    <p:sldId id="264" r:id="rId13"/>
    <p:sldId id="273" r:id="rId14"/>
    <p:sldId id="266" r:id="rId15"/>
    <p:sldId id="261" r:id="rId16"/>
    <p:sldId id="272" r:id="rId17"/>
    <p:sldId id="271" r:id="rId18"/>
    <p:sldId id="274" r:id="rId19"/>
    <p:sldId id="275" r:id="rId20"/>
    <p:sldId id="257" r:id="rId21"/>
    <p:sldId id="276" r:id="rId22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55" autoAdjust="0"/>
    <p:restoredTop sz="94660"/>
  </p:normalViewPr>
  <p:slideViewPr>
    <p:cSldViewPr>
      <p:cViewPr varScale="1">
        <p:scale>
          <a:sx n="103" d="100"/>
          <a:sy n="103" d="100"/>
        </p:scale>
        <p:origin x="31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243764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41783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398589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749905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1105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873975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937031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381497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069792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067619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9725924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61461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077389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61164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6584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209771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15862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82891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11252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01631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89353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48303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21859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21859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3"/>
          </p:nvPr>
        </p:nvSpPr>
        <p:spPr>
          <a:xfrm>
            <a:off x="457200" y="3938587"/>
            <a:ext cx="4038599" cy="218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4"/>
          </p:nvPr>
        </p:nvSpPr>
        <p:spPr>
          <a:xfrm>
            <a:off x="4648200" y="3938587"/>
            <a:ext cx="4038599" cy="218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228600"/>
            <a:ext cx="9144000" cy="6094413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/>
        </p:nvSpPr>
        <p:spPr>
          <a:xfrm>
            <a:off x="628650" y="4381500"/>
            <a:ext cx="7886700" cy="106679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571500" y="4114800"/>
            <a:ext cx="8001000" cy="160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sng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Lab Equipment Introduction</a:t>
            </a:r>
          </a:p>
        </p:txBody>
      </p:sp>
      <p:grpSp>
        <p:nvGrpSpPr>
          <p:cNvPr id="4" name="SMARTInkShape-Group1"/>
          <p:cNvGrpSpPr/>
          <p:nvPr/>
        </p:nvGrpSpPr>
        <p:grpSpPr>
          <a:xfrm>
            <a:off x="1340104" y="2664619"/>
            <a:ext cx="260097" cy="378620"/>
            <a:chOff x="1340104" y="2664619"/>
            <a:chExt cx="260097" cy="378620"/>
          </a:xfrm>
        </p:grpSpPr>
        <p:sp>
          <p:nvSpPr>
            <p:cNvPr id="2" name="SMARTInkShape-1"/>
            <p:cNvSpPr/>
            <p:nvPr>
              <p:custDataLst>
                <p:tags r:id="rId1"/>
              </p:custDataLst>
            </p:nvPr>
          </p:nvSpPr>
          <p:spPr>
            <a:xfrm>
              <a:off x="1340104" y="2686050"/>
              <a:ext cx="245810" cy="156499"/>
            </a:xfrm>
            <a:custGeom>
              <a:avLst/>
              <a:gdLst/>
              <a:ahLst/>
              <a:cxnLst/>
              <a:rect l="0" t="0" r="0" b="0"/>
              <a:pathLst>
                <a:path w="245810" h="156499">
                  <a:moveTo>
                    <a:pt x="117221" y="0"/>
                  </a:moveTo>
                  <a:lnTo>
                    <a:pt x="117221" y="0"/>
                  </a:lnTo>
                  <a:lnTo>
                    <a:pt x="117221" y="3793"/>
                  </a:lnTo>
                  <a:lnTo>
                    <a:pt x="96025" y="35669"/>
                  </a:lnTo>
                  <a:lnTo>
                    <a:pt x="72994" y="64284"/>
                  </a:lnTo>
                  <a:lnTo>
                    <a:pt x="38460" y="97894"/>
                  </a:lnTo>
                  <a:lnTo>
                    <a:pt x="5279" y="127662"/>
                  </a:lnTo>
                  <a:lnTo>
                    <a:pt x="0" y="135585"/>
                  </a:lnTo>
                  <a:lnTo>
                    <a:pt x="1767" y="138808"/>
                  </a:lnTo>
                  <a:lnTo>
                    <a:pt x="12198" y="144507"/>
                  </a:lnTo>
                  <a:lnTo>
                    <a:pt x="39061" y="148930"/>
                  </a:lnTo>
                  <a:lnTo>
                    <a:pt x="69415" y="149804"/>
                  </a:lnTo>
                  <a:lnTo>
                    <a:pt x="96442" y="149955"/>
                  </a:lnTo>
                  <a:lnTo>
                    <a:pt x="130226" y="153798"/>
                  </a:lnTo>
                  <a:lnTo>
                    <a:pt x="162211" y="156498"/>
                  </a:lnTo>
                  <a:lnTo>
                    <a:pt x="197756" y="156172"/>
                  </a:lnTo>
                  <a:lnTo>
                    <a:pt x="229807" y="152195"/>
                  </a:lnTo>
                  <a:lnTo>
                    <a:pt x="245809" y="1500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"/>
            <p:cNvSpPr/>
            <p:nvPr>
              <p:custDataLst>
                <p:tags r:id="rId2"/>
              </p:custDataLst>
            </p:nvPr>
          </p:nvSpPr>
          <p:spPr>
            <a:xfrm>
              <a:off x="1585913" y="2664619"/>
              <a:ext cx="14288" cy="378620"/>
            </a:xfrm>
            <a:custGeom>
              <a:avLst/>
              <a:gdLst/>
              <a:ahLst/>
              <a:cxnLst/>
              <a:rect l="0" t="0" r="0" b="0"/>
              <a:pathLst>
                <a:path w="14288" h="378620">
                  <a:moveTo>
                    <a:pt x="14287" y="0"/>
                  </a:moveTo>
                  <a:lnTo>
                    <a:pt x="14287" y="0"/>
                  </a:lnTo>
                  <a:lnTo>
                    <a:pt x="8136" y="0"/>
                  </a:lnTo>
                  <a:lnTo>
                    <a:pt x="7805" y="793"/>
                  </a:lnTo>
                  <a:lnTo>
                    <a:pt x="7230" y="9943"/>
                  </a:lnTo>
                  <a:lnTo>
                    <a:pt x="11276" y="25629"/>
                  </a:lnTo>
                  <a:lnTo>
                    <a:pt x="8195" y="52952"/>
                  </a:lnTo>
                  <a:lnTo>
                    <a:pt x="7455" y="79454"/>
                  </a:lnTo>
                  <a:lnTo>
                    <a:pt x="7235" y="109531"/>
                  </a:lnTo>
                  <a:lnTo>
                    <a:pt x="5054" y="143579"/>
                  </a:lnTo>
                  <a:lnTo>
                    <a:pt x="1497" y="178802"/>
                  </a:lnTo>
                  <a:lnTo>
                    <a:pt x="443" y="212257"/>
                  </a:lnTo>
                  <a:lnTo>
                    <a:pt x="131" y="242278"/>
                  </a:lnTo>
                  <a:lnTo>
                    <a:pt x="25" y="277074"/>
                  </a:lnTo>
                  <a:lnTo>
                    <a:pt x="5" y="306878"/>
                  </a:lnTo>
                  <a:lnTo>
                    <a:pt x="0" y="339067"/>
                  </a:lnTo>
                  <a:lnTo>
                    <a:pt x="793" y="358488"/>
                  </a:lnTo>
                  <a:lnTo>
                    <a:pt x="7143" y="3786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 w="571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Graduated Cylinder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436562" y="1517650"/>
            <a:ext cx="4040187" cy="4591049"/>
          </a:xfrm>
          <a:prstGeom prst="rect">
            <a:avLst/>
          </a:prstGeom>
          <a:solidFill>
            <a:schemeClr val="lt1"/>
          </a:solidFill>
          <a:ln w="5715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rmAutofit/>
          </a:bodyPr>
          <a:lstStyle/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Look closely 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2"/>
          </p:nvPr>
        </p:nvSpPr>
        <p:spPr>
          <a:xfrm>
            <a:off x="4645025" y="1535112"/>
            <a:ext cx="4041774" cy="4591049"/>
          </a:xfrm>
          <a:prstGeom prst="rect">
            <a:avLst/>
          </a:prstGeom>
          <a:noFill/>
          <a:ln w="5715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sng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Function: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Measures the volume of liquid in 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mL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liquid is measured at the meniscus (curved surface of the water)</a:t>
            </a:r>
          </a:p>
          <a:p>
            <a:pPr marL="0" marR="0" lvl="0" indent="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Shape 1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" y="1905000"/>
            <a:ext cx="2859088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/>
          <p:nvPr/>
        </p:nvSpPr>
        <p:spPr>
          <a:xfrm rot="2716383">
            <a:off x="2543176" y="5302249"/>
            <a:ext cx="1281111" cy="1290636"/>
          </a:xfrm>
          <a:prstGeom prst="diagStripe">
            <a:avLst>
              <a:gd name="adj" fmla="val 50000"/>
            </a:avLst>
          </a:prstGeom>
          <a:solidFill>
            <a:schemeClr val="accent1"/>
          </a:solidFill>
          <a:ln w="25400" cap="flat">
            <a:solidFill>
              <a:srgbClr val="89A4A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 lnSpcReduction="1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Forceps and Tongs</a:t>
            </a:r>
          </a:p>
        </p:txBody>
      </p:sp>
      <p:pic>
        <p:nvPicPr>
          <p:cNvPr id="181" name="Shape 18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00112" y="2292350"/>
            <a:ext cx="3087687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Shape 182"/>
          <p:cNvSpPr txBox="1">
            <a:spLocks noGrp="1"/>
          </p:cNvSpPr>
          <p:nvPr>
            <p:ph type="body" idx="2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Function: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body" idx="3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Both of these tools come in a variety of sizes and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styles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are used for grasping things that require precision </a:t>
            </a:r>
          </a:p>
        </p:txBody>
      </p:sp>
      <p:pic>
        <p:nvPicPr>
          <p:cNvPr id="184" name="Shape 18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9162" y="4405312"/>
            <a:ext cx="3216275" cy="172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 w="571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Petri Dish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4645025" y="1535112"/>
            <a:ext cx="4041774" cy="4591049"/>
          </a:xfrm>
          <a:prstGeom prst="rect">
            <a:avLst/>
          </a:prstGeom>
          <a:noFill/>
          <a:ln w="5715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sng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Function: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Allows the growth and observation of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organisms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Looks like a clear shallow dish with a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lid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be plastic or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glass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be cleaned and re-used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again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Shape 1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600" y="1535112"/>
            <a:ext cx="3857624" cy="2889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974725" y="4038600"/>
            <a:ext cx="3063874" cy="2151062"/>
          </a:xfrm>
          <a:prstGeom prst="rect">
            <a:avLst/>
          </a:prstGeom>
          <a:solidFill>
            <a:schemeClr val="lt1"/>
          </a:solidFill>
          <a:ln w="5715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457200" y="250825"/>
            <a:ext cx="8229600" cy="1143000"/>
          </a:xfrm>
          <a:prstGeom prst="rect">
            <a:avLst/>
          </a:prstGeom>
          <a:noFill/>
          <a:ln w="571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Balance</a:t>
            </a:r>
          </a:p>
        </p:txBody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4591049"/>
          </a:xfrm>
          <a:prstGeom prst="rect">
            <a:avLst/>
          </a:prstGeom>
          <a:solidFill>
            <a:schemeClr val="lt1"/>
          </a:solidFill>
          <a:ln w="5715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rmAutofit/>
          </a:bodyPr>
          <a:lstStyle/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Mass, not Weight!</a:t>
            </a:r>
          </a:p>
        </p:txBody>
      </p:sp>
      <p:sp>
        <p:nvSpPr>
          <p:cNvPr id="237" name="Shape 237"/>
          <p:cNvSpPr txBox="1">
            <a:spLocks noGrp="1"/>
          </p:cNvSpPr>
          <p:nvPr>
            <p:ph type="body" idx="2"/>
          </p:nvPr>
        </p:nvSpPr>
        <p:spPr>
          <a:xfrm>
            <a:off x="4645025" y="1535112"/>
            <a:ext cx="4041774" cy="4591049"/>
          </a:xfrm>
          <a:prstGeom prst="rect">
            <a:avLst/>
          </a:prstGeom>
          <a:noFill/>
          <a:ln w="5715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sng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Function: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Measures the mass of an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Measurements are in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grams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400" dirty="0">
              <a:solidFill>
                <a:schemeClr val="dk1"/>
              </a:solidFill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 A SCALE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9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Shape 238"/>
          <p:cNvSpPr/>
          <p:nvPr/>
        </p:nvSpPr>
        <p:spPr>
          <a:xfrm>
            <a:off x="76200" y="1981200"/>
            <a:ext cx="9796463" cy="460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rmAutofit fontScale="250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Shape 2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129" y="2473325"/>
            <a:ext cx="4249738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09562" y="3200400"/>
            <a:ext cx="147638" cy="457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2473325"/>
            <a:ext cx="0" cy="20574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457200" y="250825"/>
            <a:ext cx="8229600" cy="1143000"/>
          </a:xfrm>
          <a:prstGeom prst="rect">
            <a:avLst/>
          </a:prstGeom>
          <a:noFill/>
          <a:ln w="571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Culture Dish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4645025" y="1535112"/>
            <a:ext cx="4041774" cy="4591049"/>
          </a:xfrm>
          <a:prstGeom prst="rect">
            <a:avLst/>
          </a:prstGeom>
          <a:noFill/>
          <a:ln w="5715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sng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Function: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glass or plastic dish that biologists use to culture cells or hold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specimens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400" dirty="0">
              <a:solidFill>
                <a:schemeClr val="dk1"/>
              </a:solidFill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Deeper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than a petri but does not have a cover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9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Shape 1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688" y="2773362"/>
            <a:ext cx="4392312" cy="335279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 txBox="1">
            <a:spLocks noGrp="1"/>
          </p:cNvSpPr>
          <p:nvPr>
            <p:ph type="body" idx="2"/>
          </p:nvPr>
        </p:nvSpPr>
        <p:spPr>
          <a:xfrm rot="-5400000">
            <a:off x="457200" y="2174874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/>
          </a:bodyPr>
          <a:lstStyle/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Many sizes used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 w="571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Test Tube &amp; Rubber Stopper</a:t>
            </a:r>
          </a:p>
        </p:txBody>
      </p:sp>
      <p:pic>
        <p:nvPicPr>
          <p:cNvPr id="132" name="Shape 13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1574800"/>
            <a:ext cx="3902075" cy="3759199"/>
          </a:xfrm>
          <a:prstGeom prst="rect">
            <a:avLst/>
          </a:prstGeom>
          <a:solidFill>
            <a:schemeClr val="lt1"/>
          </a:solidFill>
          <a:ln w="5715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33" name="Shape 133"/>
          <p:cNvSpPr txBox="1">
            <a:spLocks noGrp="1"/>
          </p:cNvSpPr>
          <p:nvPr>
            <p:ph type="body" idx="2"/>
          </p:nvPr>
        </p:nvSpPr>
        <p:spPr>
          <a:xfrm>
            <a:off x="4645025" y="1535112"/>
            <a:ext cx="4041774" cy="4591049"/>
          </a:xfrm>
          <a:prstGeom prst="rect">
            <a:avLst/>
          </a:prstGeom>
          <a:noFill/>
          <a:ln w="5715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sng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Function: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Holds liquid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chemicals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Glass or plastic tube with an open or stoppered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end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400" dirty="0">
              <a:solidFill>
                <a:schemeClr val="dk1"/>
              </a:solidFill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Rubber stoppers can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also be used on flasks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Shape 134"/>
          <p:cNvSpPr/>
          <p:nvPr/>
        </p:nvSpPr>
        <p:spPr>
          <a:xfrm>
            <a:off x="0" y="254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rmAutofit fontScale="250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Shape 1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4400" y="5029200"/>
            <a:ext cx="2819400" cy="166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434975" y="304800"/>
            <a:ext cx="8229600" cy="1143000"/>
          </a:xfrm>
          <a:prstGeom prst="rect">
            <a:avLst/>
          </a:prstGeom>
          <a:noFill/>
          <a:ln w="571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 fontScale="9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Microscope Slide, Cover Slip, and Depression Slide</a:t>
            </a: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4645025" y="1535112"/>
            <a:ext cx="4041774" cy="4591049"/>
          </a:xfrm>
          <a:prstGeom prst="rect">
            <a:avLst/>
          </a:prstGeom>
          <a:noFill/>
          <a:ln w="5715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sng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Function:</a:t>
            </a:r>
          </a:p>
          <a:p>
            <a:pPr marL="342900" marR="0" lvl="0" indent="-3429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microscope slide is a long thin piece of glass that specimens are placed on for study under a 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microscope</a:t>
            </a:r>
          </a:p>
          <a:p>
            <a:pPr marL="342900" marR="0" lvl="0" indent="-3429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depression slide has a concavity in one surface over which a cover glass can be placed and that is used in biology for hanging-drop 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cultures</a:t>
            </a:r>
          </a:p>
          <a:p>
            <a:pPr marL="342900" marR="0" lvl="0" indent="-3429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50000"/>
              <a:buFont typeface="Arial"/>
              <a:buChar char="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Cover slips are small squares of glass that cover the specimen placed on the 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microscope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slide</a:t>
            </a:r>
            <a:endParaRPr lang="en-US"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Shape 226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34975" y="2316163"/>
            <a:ext cx="3832225" cy="2255837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Shape 227"/>
          <p:cNvSpPr/>
          <p:nvPr/>
        </p:nvSpPr>
        <p:spPr>
          <a:xfrm>
            <a:off x="-104775" y="-457200"/>
            <a:ext cx="60959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 fontScale="700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Shape 228"/>
          <p:cNvSpPr/>
          <p:nvPr/>
        </p:nvSpPr>
        <p:spPr>
          <a:xfrm>
            <a:off x="-104775" y="-457200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 fontScale="250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Shape 229"/>
          <p:cNvSpPr/>
          <p:nvPr/>
        </p:nvSpPr>
        <p:spPr>
          <a:xfrm>
            <a:off x="47625" y="-304800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 fontScale="250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0" name="Shape 2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4572000"/>
            <a:ext cx="3222625" cy="147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 w="571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Microscope</a:t>
            </a:r>
          </a:p>
        </p:txBody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4591049"/>
          </a:xfrm>
          <a:prstGeom prst="rect">
            <a:avLst/>
          </a:prstGeom>
          <a:solidFill>
            <a:schemeClr val="lt1"/>
          </a:solidFill>
          <a:ln w="5715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rmAutofit/>
          </a:bodyPr>
          <a:lstStyle/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Shape 217"/>
          <p:cNvSpPr txBox="1">
            <a:spLocks noGrp="1"/>
          </p:cNvSpPr>
          <p:nvPr>
            <p:ph type="body" idx="2"/>
          </p:nvPr>
        </p:nvSpPr>
        <p:spPr>
          <a:xfrm>
            <a:off x="4645025" y="1535112"/>
            <a:ext cx="4041774" cy="4591049"/>
          </a:xfrm>
          <a:prstGeom prst="rect">
            <a:avLst/>
          </a:prstGeom>
          <a:noFill/>
          <a:ln w="5715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sng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Function: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Uses objective lenses to magnify small objects for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observation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Magnifications can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vary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400" dirty="0">
              <a:solidFill>
                <a:schemeClr val="dk1"/>
              </a:solidFill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Carry using TWO HANDS one on arm and other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under base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9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Shape 218"/>
          <p:cNvSpPr/>
          <p:nvPr/>
        </p:nvSpPr>
        <p:spPr>
          <a:xfrm>
            <a:off x="762000" y="1752600"/>
            <a:ext cx="8258174" cy="476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rmAutofit fontScale="250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9" name="Shape 2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1600200"/>
            <a:ext cx="3879850" cy="441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 w="571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Hot Plate</a:t>
            </a:r>
          </a:p>
        </p:txBody>
      </p:sp>
      <p:pic>
        <p:nvPicPr>
          <p:cNvPr id="245" name="Shape 24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535112"/>
            <a:ext cx="4038599" cy="4591049"/>
          </a:xfrm>
          <a:prstGeom prst="rect">
            <a:avLst/>
          </a:prstGeom>
          <a:solidFill>
            <a:schemeClr val="lt1"/>
          </a:solidFill>
          <a:ln w="5715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46" name="Shape 246"/>
          <p:cNvSpPr txBox="1">
            <a:spLocks noGrp="1"/>
          </p:cNvSpPr>
          <p:nvPr>
            <p:ph type="body" idx="2"/>
          </p:nvPr>
        </p:nvSpPr>
        <p:spPr>
          <a:xfrm>
            <a:off x="4645025" y="1535112"/>
            <a:ext cx="4041774" cy="4591049"/>
          </a:xfrm>
          <a:prstGeom prst="rect">
            <a:avLst/>
          </a:prstGeom>
          <a:noFill/>
          <a:ln w="5715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sng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Function: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Heats chemicals or other lab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objects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Powered by electricity, not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fire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 w="571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Thermometer</a:t>
            </a:r>
          </a:p>
        </p:txBody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404812" y="1530350"/>
            <a:ext cx="4040187" cy="4591049"/>
          </a:xfrm>
          <a:prstGeom prst="rect">
            <a:avLst/>
          </a:prstGeom>
          <a:solidFill>
            <a:schemeClr val="lt1"/>
          </a:solidFill>
          <a:ln w="5715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rmAutofit/>
          </a:bodyPr>
          <a:lstStyle/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Hot or Cold</a:t>
            </a:r>
          </a:p>
        </p:txBody>
      </p:sp>
      <p:sp>
        <p:nvSpPr>
          <p:cNvPr id="253" name="Shape 253"/>
          <p:cNvSpPr txBox="1">
            <a:spLocks noGrp="1"/>
          </p:cNvSpPr>
          <p:nvPr>
            <p:ph type="body" idx="2"/>
          </p:nvPr>
        </p:nvSpPr>
        <p:spPr>
          <a:xfrm>
            <a:off x="4645025" y="1535112"/>
            <a:ext cx="4041774" cy="4591049"/>
          </a:xfrm>
          <a:prstGeom prst="rect">
            <a:avLst/>
          </a:prstGeom>
          <a:noFill/>
          <a:ln w="5715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sng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Function: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Measures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temperature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Measurements reported in degrees Celsius </a:t>
            </a:r>
            <a:endParaRPr lang="en-US" sz="24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400" dirty="0">
              <a:solidFill>
                <a:schemeClr val="dk1"/>
              </a:solidFill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9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Shape 2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616075"/>
            <a:ext cx="2743199" cy="331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Shape 2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09800" y="2652713"/>
            <a:ext cx="2336800" cy="3235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 w="571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Beaker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436562" y="1517650"/>
            <a:ext cx="4040187" cy="4591049"/>
          </a:xfrm>
          <a:prstGeom prst="rect">
            <a:avLst/>
          </a:prstGeom>
          <a:solidFill>
            <a:schemeClr val="lt1"/>
          </a:solidFill>
          <a:ln w="5715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rmAutofit/>
          </a:bodyPr>
          <a:lstStyle/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Shape 106"/>
          <p:cNvSpPr txBox="1">
            <a:spLocks noGrp="1"/>
          </p:cNvSpPr>
          <p:nvPr>
            <p:ph type="body" idx="2"/>
          </p:nvPr>
        </p:nvSpPr>
        <p:spPr>
          <a:xfrm>
            <a:off x="4645025" y="1535112"/>
            <a:ext cx="4041774" cy="4591049"/>
          </a:xfrm>
          <a:prstGeom prst="rect">
            <a:avLst/>
          </a:prstGeom>
          <a:noFill/>
          <a:ln w="5715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sng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Function:</a:t>
            </a: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Provides an approximate measurement of a liquid’s volume in liters (L) or millimeters (mL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24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Sometimes we just use a CUP!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Shape 1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1763713"/>
            <a:ext cx="3505200" cy="4141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457200" y="284512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rmAutofit/>
          </a:bodyPr>
          <a:lstStyle/>
          <a:p>
            <a:pPr marL="914400" indent="457200" algn="l">
              <a:spcBef>
                <a:spcPts val="0"/>
              </a:spcBef>
              <a:buNone/>
            </a:pPr>
            <a:r>
              <a:rPr lang="en-US" sz="4800"/>
              <a:t>Goggles &amp; Apron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526350" y="1353800"/>
            <a:ext cx="8229600" cy="45453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-US" sz="2400">
                <a:solidFill>
                  <a:srgbClr val="980000"/>
                </a:solidFill>
              </a:rPr>
              <a:t>SAFETY and PROTECTION!!!</a:t>
            </a:r>
          </a:p>
          <a:p>
            <a:pPr algn="ctr" rtl="0">
              <a:spcBef>
                <a:spcPts val="0"/>
              </a:spcBef>
              <a:buNone/>
            </a:pPr>
            <a:endParaRPr sz="2400"/>
          </a:p>
          <a:p>
            <a:pPr algn="ctr">
              <a:spcBef>
                <a:spcPts val="0"/>
              </a:spcBef>
              <a:buNone/>
            </a:pPr>
            <a:endParaRPr sz="2400"/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3102900"/>
            <a:ext cx="3739174" cy="293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2475" y="3324475"/>
            <a:ext cx="2624400" cy="26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600"/>
              <a:t>SAFETY for YOU and the Equipment!</a:t>
            </a:r>
          </a:p>
        </p:txBody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378150" y="1476300"/>
            <a:ext cx="4040099" cy="639900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Broken Equipment</a:t>
            </a:r>
          </a:p>
        </p:txBody>
      </p:sp>
      <p:sp>
        <p:nvSpPr>
          <p:cNvPr id="262" name="Shape 26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099" cy="39513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3" name="Shape 263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900" cy="639900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Costs</a:t>
            </a:r>
          </a:p>
        </p:txBody>
      </p:sp>
      <p:sp>
        <p:nvSpPr>
          <p:cNvPr id="264" name="Shape 26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 marL="0" indent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65" name="Shape 265"/>
          <p:cNvPicPr preferRelativeResize="0"/>
          <p:nvPr/>
        </p:nvPicPr>
        <p:blipFill rotWithShape="1">
          <a:blip r:embed="rId3">
            <a:alphaModFix/>
          </a:blip>
          <a:srcRect r="-11694"/>
          <a:stretch/>
        </p:blipFill>
        <p:spPr>
          <a:xfrm>
            <a:off x="4645025" y="2206223"/>
            <a:ext cx="2077224" cy="27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Shape 2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1949" y="2206223"/>
            <a:ext cx="3292500" cy="384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457200" y="250825"/>
            <a:ext cx="8229600" cy="1143000"/>
          </a:xfrm>
          <a:prstGeom prst="rect">
            <a:avLst/>
          </a:prstGeom>
          <a:noFill/>
          <a:ln w="571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Pipette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4591049"/>
          </a:xfrm>
          <a:prstGeom prst="rect">
            <a:avLst/>
          </a:prstGeom>
          <a:solidFill>
            <a:schemeClr val="lt1"/>
          </a:solidFill>
          <a:ln w="5715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Comes in different lengths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2"/>
          </p:nvPr>
        </p:nvSpPr>
        <p:spPr>
          <a:xfrm>
            <a:off x="4645025" y="1535112"/>
            <a:ext cx="4041774" cy="4591049"/>
          </a:xfrm>
          <a:prstGeom prst="rect">
            <a:avLst/>
          </a:prstGeom>
          <a:noFill/>
          <a:ln w="5715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sng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Function: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Transfers a small amount of liquid volume (drop by drop) by squeezing and releasing the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bulb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400" dirty="0">
              <a:solidFill>
                <a:schemeClr val="dk1"/>
              </a:solidFill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 AN EYEDROPPER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9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Shape 1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562" y="2001838"/>
            <a:ext cx="3319461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457200" y="250825"/>
            <a:ext cx="8229600" cy="1143000"/>
          </a:xfrm>
          <a:prstGeom prst="rect">
            <a:avLst/>
          </a:prstGeom>
          <a:noFill/>
          <a:ln w="571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Hand Lens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4591049"/>
          </a:xfrm>
          <a:prstGeom prst="rect">
            <a:avLst/>
          </a:prstGeom>
          <a:solidFill>
            <a:schemeClr val="lt1"/>
          </a:solidFill>
          <a:ln w="5715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Or Magnifying Lens</a:t>
            </a:r>
          </a:p>
        </p:txBody>
      </p:sp>
      <p:sp>
        <p:nvSpPr>
          <p:cNvPr id="191" name="Shape 191"/>
          <p:cNvSpPr txBox="1">
            <a:spLocks noGrp="1"/>
          </p:cNvSpPr>
          <p:nvPr>
            <p:ph type="body" idx="2"/>
          </p:nvPr>
        </p:nvSpPr>
        <p:spPr>
          <a:xfrm>
            <a:off x="4645025" y="1535112"/>
            <a:ext cx="4041774" cy="4591049"/>
          </a:xfrm>
          <a:prstGeom prst="rect">
            <a:avLst/>
          </a:prstGeom>
          <a:noFill/>
          <a:ln w="5715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sng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Function: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Makes objects look bigger for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observation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be plastic or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glass</a:t>
            </a: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9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" name="Shape 1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162" y="1752600"/>
            <a:ext cx="3943350" cy="3830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382587" y="269875"/>
            <a:ext cx="8229600" cy="1143000"/>
          </a:xfrm>
          <a:prstGeom prst="rect">
            <a:avLst/>
          </a:prstGeom>
          <a:noFill/>
          <a:ln w="571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Funnel</a:t>
            </a:r>
            <a:r>
              <a:rPr lang="en-US" sz="4400" b="1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4400" b="1" i="0" u="none" strike="noStrike" cap="none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Dropper Bottle</a:t>
            </a:r>
            <a:endParaRPr lang="en-US" sz="4400" b="1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Shape 19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50912" y="1600200"/>
            <a:ext cx="3163887" cy="2433637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Shape 199"/>
          <p:cNvSpPr txBox="1">
            <a:spLocks noGrp="1"/>
          </p:cNvSpPr>
          <p:nvPr>
            <p:ph type="body" idx="2"/>
          </p:nvPr>
        </p:nvSpPr>
        <p:spPr>
          <a:xfrm>
            <a:off x="4645025" y="1535112"/>
            <a:ext cx="4041774" cy="4591049"/>
          </a:xfrm>
          <a:prstGeom prst="rect">
            <a:avLst/>
          </a:prstGeom>
          <a:noFill/>
          <a:ln w="5715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sng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Function: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Used to store and neatly dispense various liquids using the pipette or dropper </a:t>
            </a:r>
            <a:endParaRPr lang="en-US" sz="24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Another tool to help transport from container to container </a:t>
            </a:r>
          </a:p>
          <a:p>
            <a:pPr marL="0" marR="0" lvl="0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9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Shape 2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0912" y="3830636"/>
            <a:ext cx="3200399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457200" y="250825"/>
            <a:ext cx="8229600" cy="1143000"/>
          </a:xfrm>
          <a:prstGeom prst="rect">
            <a:avLst/>
          </a:prstGeom>
          <a:noFill/>
          <a:ln w="571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Dissecting Equipment</a:t>
            </a:r>
          </a:p>
        </p:txBody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395287" y="1535112"/>
            <a:ext cx="4040187" cy="4591049"/>
          </a:xfrm>
          <a:prstGeom prst="rect">
            <a:avLst/>
          </a:prstGeom>
          <a:solidFill>
            <a:schemeClr val="lt1"/>
          </a:solidFill>
          <a:ln w="5715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rmAutofit/>
          </a:bodyPr>
          <a:lstStyle/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Shape 207"/>
          <p:cNvSpPr txBox="1">
            <a:spLocks noGrp="1"/>
          </p:cNvSpPr>
          <p:nvPr>
            <p:ph type="body" idx="2"/>
          </p:nvPr>
        </p:nvSpPr>
        <p:spPr>
          <a:xfrm>
            <a:off x="4645025" y="1535112"/>
            <a:ext cx="4041774" cy="4789486"/>
          </a:xfrm>
          <a:prstGeom prst="rect">
            <a:avLst/>
          </a:prstGeom>
          <a:noFill/>
          <a:ln w="5715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sng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Function: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Helps to cut, observe, transfer, and examine biological specimens. </a:t>
            </a:r>
            <a:endParaRPr lang="en-US" sz="28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sz="2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Includes: </a:t>
            </a:r>
            <a:r>
              <a:rPr lang="en-US" sz="2800" b="0" i="0" u="none" strike="noStrike" cap="none" baseline="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dissection needle, scissors, scalpel, forceps, T-pins and dissecting Pan</a:t>
            </a:r>
          </a:p>
          <a:p>
            <a:pPr marL="0" marR="0" lvl="0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8" name="Shape 2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9112" y="1535112"/>
            <a:ext cx="3916362" cy="2655887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Shape 209"/>
          <p:cNvSpPr/>
          <p:nvPr/>
        </p:nvSpPr>
        <p:spPr>
          <a:xfrm>
            <a:off x="2362200" y="-1790700"/>
            <a:ext cx="3743324" cy="3743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Shape 2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04937" y="4017962"/>
            <a:ext cx="2143125" cy="2001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Test Tube Brush and Rack</a:t>
            </a:r>
          </a:p>
        </p:txBody>
      </p:sp>
      <p:pic>
        <p:nvPicPr>
          <p:cNvPr id="141" name="Shape 14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2514600"/>
            <a:ext cx="3076574" cy="148589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>
            <a:spLocks noGrp="1"/>
          </p:cNvSpPr>
          <p:nvPr>
            <p:ph type="body" idx="2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Function: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3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brush is for proper cleaning of the test 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tubes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rack 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securely holds the test tubes in place in an upright position</a:t>
            </a: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Shape 1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3959225"/>
            <a:ext cx="3276600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 w="571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Test Tube Clamp</a:t>
            </a:r>
          </a:p>
        </p:txBody>
      </p:sp>
      <p:pic>
        <p:nvPicPr>
          <p:cNvPr id="150" name="Shape 15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3218838"/>
            <a:ext cx="4105570" cy="2895600"/>
          </a:xfrm>
          <a:prstGeom prst="rect">
            <a:avLst/>
          </a:prstGeom>
          <a:solidFill>
            <a:schemeClr val="lt1"/>
          </a:solidFill>
          <a:ln w="5715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51" name="Shape 151"/>
          <p:cNvSpPr txBox="1">
            <a:spLocks noGrp="1"/>
          </p:cNvSpPr>
          <p:nvPr>
            <p:ph type="body" idx="2"/>
          </p:nvPr>
        </p:nvSpPr>
        <p:spPr>
          <a:xfrm>
            <a:off x="4645025" y="1535112"/>
            <a:ext cx="4041774" cy="4591049"/>
          </a:xfrm>
          <a:prstGeom prst="rect">
            <a:avLst/>
          </a:prstGeom>
          <a:noFill/>
          <a:ln w="5715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sng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Function: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Holds the test tube </a:t>
            </a:r>
            <a:endParaRPr lang="en-US" sz="32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3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Used when the test tube contains dangerous or hot chemicals</a:t>
            </a:r>
          </a:p>
          <a:p>
            <a:pPr marL="0" marR="0" lvl="0" indent="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Shape 1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9463" y="4025900"/>
            <a:ext cx="2390775" cy="239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0" y="1417637"/>
            <a:ext cx="3001963" cy="300196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 w="571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Flask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4645025" y="1600200"/>
            <a:ext cx="4041774" cy="4591049"/>
          </a:xfrm>
          <a:prstGeom prst="rect">
            <a:avLst/>
          </a:prstGeom>
          <a:noFill/>
          <a:ln w="5715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sng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Function: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Container for 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chemicals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Measures 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volume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Cylindrical neck 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allows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liquids 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be swirled </a:t>
            </a:r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Shape 125"/>
          <p:cNvSpPr txBox="1"/>
          <p:nvPr/>
        </p:nvSpPr>
        <p:spPr>
          <a:xfrm>
            <a:off x="2667000" y="2590800"/>
            <a:ext cx="1219199" cy="14573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Shape 126"/>
          <p:cNvSpPr txBox="1"/>
          <p:nvPr/>
        </p:nvSpPr>
        <p:spPr>
          <a:xfrm>
            <a:off x="958850" y="4419600"/>
            <a:ext cx="1327149" cy="17716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puzzle_master">
  <a:themeElements>
    <a:clrScheme name="puzzl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513</Words>
  <Application>Microsoft Office PowerPoint</Application>
  <PresentationFormat>On-screen Show (4:3)</PresentationFormat>
  <Paragraphs>123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Arial</vt:lpstr>
      <vt:lpstr>puzzle_master</vt:lpstr>
      <vt:lpstr>Lab Equipment Introduction</vt:lpstr>
      <vt:lpstr>Beaker</vt:lpstr>
      <vt:lpstr>Pipette</vt:lpstr>
      <vt:lpstr>Hand Lens</vt:lpstr>
      <vt:lpstr>Funnel and Dropper Bottle</vt:lpstr>
      <vt:lpstr>Dissecting Equipment</vt:lpstr>
      <vt:lpstr>Test Tube Brush and Rack</vt:lpstr>
      <vt:lpstr>Test Tube Clamp</vt:lpstr>
      <vt:lpstr> Flask</vt:lpstr>
      <vt:lpstr>Graduated Cylinder</vt:lpstr>
      <vt:lpstr>Forceps and Tongs</vt:lpstr>
      <vt:lpstr>Petri Dish</vt:lpstr>
      <vt:lpstr>Balance</vt:lpstr>
      <vt:lpstr>Culture Dish</vt:lpstr>
      <vt:lpstr>Test Tube &amp; Rubber Stopper</vt:lpstr>
      <vt:lpstr>Microscope Slide, Cover Slip, and Depression Slide </vt:lpstr>
      <vt:lpstr>Microscope</vt:lpstr>
      <vt:lpstr>Hot Plate</vt:lpstr>
      <vt:lpstr>Thermometer</vt:lpstr>
      <vt:lpstr>Goggles &amp; Apron</vt:lpstr>
      <vt:lpstr>SAFETY for YOU and the Equipment!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Equipment Introduction</dc:title>
  <cp:lastModifiedBy>Debra Hunt</cp:lastModifiedBy>
  <cp:revision>41</cp:revision>
  <dcterms:modified xsi:type="dcterms:W3CDTF">2016-09-12T20:57:08Z</dcterms:modified>
</cp:coreProperties>
</file>